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C1EFA7"/>
    <a:srgbClr val="A3F3B0"/>
    <a:srgbClr val="62EA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073" autoAdjust="0"/>
  </p:normalViewPr>
  <p:slideViewPr>
    <p:cSldViewPr>
      <p:cViewPr>
        <p:scale>
          <a:sx n="180" d="100"/>
          <a:sy n="180" d="100"/>
        </p:scale>
        <p:origin x="-606" y="-7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80F1-AF63-4154-8779-8868F1C68F4D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4CE7-5613-4B81-85BE-EE7D4B7B0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81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80F1-AF63-4154-8779-8868F1C68F4D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4CE7-5613-4B81-85BE-EE7D4B7B0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3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7584" y="488951"/>
            <a:ext cx="650974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661" y="488951"/>
            <a:ext cx="1867198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80F1-AF63-4154-8779-8868F1C68F4D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4CE7-5613-4B81-85BE-EE7D4B7B0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49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80F1-AF63-4154-8779-8868F1C68F4D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4CE7-5613-4B81-85BE-EE7D4B7B0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70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80F1-AF63-4154-8779-8868F1C68F4D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4CE7-5613-4B81-85BE-EE7D4B7B0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48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661" y="2844800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9472" y="2844800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80F1-AF63-4154-8779-8868F1C68F4D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4CE7-5613-4B81-85BE-EE7D4B7B0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82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80F1-AF63-4154-8779-8868F1C68F4D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4CE7-5613-4B81-85BE-EE7D4B7B0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7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80F1-AF63-4154-8779-8868F1C68F4D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4CE7-5613-4B81-85BE-EE7D4B7B0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88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80F1-AF63-4154-8779-8868F1C68F4D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4CE7-5613-4B81-85BE-EE7D4B7B0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68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80F1-AF63-4154-8779-8868F1C68F4D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4CE7-5613-4B81-85BE-EE7D4B7B0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7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80F1-AF63-4154-8779-8868F1C68F4D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4CE7-5613-4B81-85BE-EE7D4B7B0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17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D80F1-AF63-4154-8779-8868F1C68F4D}" type="datetimeFigureOut">
              <a:rPr lang="en-GB" smtClean="0"/>
              <a:t>18/09/2012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84CE7-5613-4B81-85BE-EE7D4B7B0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microsoft.com/office/2007/relationships/hdphoto" Target="../media/hdphoto3.wdp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8.png"/><Relationship Id="rId5" Type="http://schemas.openxmlformats.org/officeDocument/2006/relationships/image" Target="../media/image3.jpeg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4" Type="http://schemas.openxmlformats.org/officeDocument/2006/relationships/hyperlink" Target="http://www.dgsp.de/kongress/startseite.php" TargetMode="External"/><Relationship Id="rId9" Type="http://schemas.openxmlformats.org/officeDocument/2006/relationships/image" Target="../media/image6.png"/><Relationship Id="rId1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eck 24"/>
          <p:cNvSpPr/>
          <p:nvPr/>
        </p:nvSpPr>
        <p:spPr>
          <a:xfrm>
            <a:off x="1558237" y="611561"/>
            <a:ext cx="2021625" cy="8064895"/>
          </a:xfrm>
          <a:prstGeom prst="rect">
            <a:avLst/>
          </a:prstGeom>
          <a:solidFill>
            <a:schemeClr val="bg1">
              <a:lumMod val="75000"/>
              <a:alpha val="49804"/>
            </a:schemeClr>
          </a:solidFill>
          <a:ln>
            <a:noFill/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6" name="Rectangle 1873"/>
          <p:cNvSpPr>
            <a:spLocks noChangeArrowheads="1"/>
          </p:cNvSpPr>
          <p:nvPr/>
        </p:nvSpPr>
        <p:spPr bwMode="auto">
          <a:xfrm>
            <a:off x="0" y="0"/>
            <a:ext cx="1995686" cy="611559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-12175927" y="27401"/>
            <a:ext cx="316602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18" name="Picture 1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686" y="1"/>
            <a:ext cx="947544" cy="61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73"/>
          <p:cNvSpPr>
            <a:spLocks noChangeArrowheads="1"/>
          </p:cNvSpPr>
          <p:nvPr/>
        </p:nvSpPr>
        <p:spPr bwMode="auto">
          <a:xfrm>
            <a:off x="2943231" y="0"/>
            <a:ext cx="2200270" cy="61156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" name="Rectangle 31"/>
          <p:cNvSpPr>
            <a:spLocks noChangeArrowheads="1"/>
          </p:cNvSpPr>
          <p:nvPr/>
        </p:nvSpPr>
        <p:spPr bwMode="auto">
          <a:xfrm>
            <a:off x="-12175927" y="27401"/>
            <a:ext cx="316602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-12175927" y="27401"/>
            <a:ext cx="316602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-12175927" y="27401"/>
            <a:ext cx="316602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33" name="Picture 1870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776" y="8676456"/>
            <a:ext cx="589006" cy="504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1871"/>
          <p:cNvSpPr>
            <a:spLocks noChangeArrowheads="1"/>
          </p:cNvSpPr>
          <p:nvPr/>
        </p:nvSpPr>
        <p:spPr bwMode="auto">
          <a:xfrm>
            <a:off x="0" y="8676456"/>
            <a:ext cx="2270776" cy="50405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6" name="Rectangle 1616"/>
          <p:cNvSpPr>
            <a:spLocks noChangeArrowheads="1"/>
          </p:cNvSpPr>
          <p:nvPr/>
        </p:nvSpPr>
        <p:spPr bwMode="auto">
          <a:xfrm>
            <a:off x="-20538" y="8693006"/>
            <a:ext cx="246665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de-DE" sz="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Kontakt</a:t>
            </a:r>
            <a:r>
              <a:rPr lang="de-DE" sz="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>
              <a:spcBef>
                <a:spcPts val="600"/>
              </a:spcBef>
              <a:defRPr/>
            </a:pPr>
            <a:r>
              <a:rPr lang="de-DE" sz="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P.R. Wright, Professur Sportmedizin/-Biologie, </a:t>
            </a:r>
            <a:br>
              <a:rPr lang="de-DE" sz="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sz="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TU-Chemnitz, Institut für Sportwissenschaft, Thüringer Weg 11,  09107 Chemnitz</a:t>
            </a:r>
            <a:br>
              <a:rPr lang="de-DE" sz="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sz="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Email: peter.wright@hsw.tu-chemnitz.de</a:t>
            </a:r>
          </a:p>
        </p:txBody>
      </p:sp>
      <p:sp>
        <p:nvSpPr>
          <p:cNvPr id="35" name="Rectangle 1871"/>
          <p:cNvSpPr>
            <a:spLocks noChangeArrowheads="1"/>
          </p:cNvSpPr>
          <p:nvPr/>
        </p:nvSpPr>
        <p:spPr bwMode="auto">
          <a:xfrm rot="10800000">
            <a:off x="2859782" y="8676456"/>
            <a:ext cx="2269449" cy="50405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2050" name="Picture 2" descr="100 Jahre Deutsche Sportmedizin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"/>
                    </a14:imgEffect>
                    <a14:imgEffect>
                      <a14:brightnessContrast brigh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875"/>
          <a:stretch/>
        </p:blipFill>
        <p:spPr bwMode="auto">
          <a:xfrm>
            <a:off x="4233289" y="8676456"/>
            <a:ext cx="910212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DSC_8774-0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758" y="1547664"/>
            <a:ext cx="884636" cy="700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5" descr="DSC_8751-0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042" y="4044420"/>
            <a:ext cx="997461" cy="74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79862" y="2610217"/>
            <a:ext cx="864096" cy="161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500" b="1" dirty="0" smtClean="0">
                <a:latin typeface="Arial" pitchFamily="34" charset="0"/>
                <a:cs typeface="Arial" pitchFamily="34" charset="0"/>
              </a:rPr>
              <a:t>PROBANDEN</a:t>
            </a:r>
            <a:endParaRPr lang="de-DE" sz="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545999"/>
              </p:ext>
            </p:extLst>
          </p:nvPr>
        </p:nvGraphicFramePr>
        <p:xfrm>
          <a:off x="3600399" y="2771800"/>
          <a:ext cx="149163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8"/>
                <a:gridCol w="350176"/>
                <a:gridCol w="637397"/>
              </a:tblGrid>
              <a:tr h="171043">
                <a:tc>
                  <a:txBody>
                    <a:bodyPr/>
                    <a:lstStyle/>
                    <a:p>
                      <a:pPr algn="ctr"/>
                      <a:r>
                        <a:rPr lang="en-GB" sz="500" dirty="0" smtClean="0">
                          <a:latin typeface="Arial" pitchFamily="34" charset="0"/>
                          <a:cs typeface="Arial" pitchFamily="34" charset="0"/>
                        </a:rPr>
                        <a:t>Institution</a:t>
                      </a:r>
                      <a:endParaRPr lang="en-GB" sz="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smtClean="0">
                          <a:latin typeface="Arial" pitchFamily="34" charset="0"/>
                          <a:cs typeface="Arial" pitchFamily="34" charset="0"/>
                        </a:rPr>
                        <a:t>Alter/ J &amp; n</a:t>
                      </a:r>
                      <a:endParaRPr lang="en-GB" sz="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 smtClean="0">
                          <a:latin typeface="Arial" pitchFamily="34" charset="0"/>
                          <a:cs typeface="Arial" pitchFamily="34" charset="0"/>
                        </a:rPr>
                        <a:t>Profil</a:t>
                      </a:r>
                      <a:endParaRPr lang="en-GB" sz="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71043">
                <a:tc>
                  <a:txBody>
                    <a:bodyPr/>
                    <a:lstStyle/>
                    <a:p>
                      <a:r>
                        <a:rPr lang="en-GB" sz="400" dirty="0" smtClean="0">
                          <a:latin typeface="Arial" pitchFamily="34" charset="0"/>
                          <a:cs typeface="Arial" pitchFamily="34" charset="0"/>
                        </a:rPr>
                        <a:t>Klein-Kinder-</a:t>
                      </a:r>
                      <a:r>
                        <a:rPr lang="en-GB" sz="400" dirty="0" err="1" smtClean="0">
                          <a:latin typeface="Arial" pitchFamily="34" charset="0"/>
                          <a:cs typeface="Arial" pitchFamily="34" charset="0"/>
                        </a:rPr>
                        <a:t>garten</a:t>
                      </a:r>
                      <a:endParaRPr lang="en-GB" sz="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GB" sz="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" dirty="0" smtClean="0">
                          <a:latin typeface="Arial" pitchFamily="34" charset="0"/>
                          <a:cs typeface="Arial" pitchFamily="34" charset="0"/>
                        </a:rPr>
                        <a:t>4,9-6,7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" dirty="0" smtClean="0">
                          <a:latin typeface="Arial" pitchFamily="34" charset="0"/>
                          <a:cs typeface="Arial" pitchFamily="34" charset="0"/>
                        </a:rPr>
                        <a:t>n = 16</a:t>
                      </a:r>
                    </a:p>
                    <a:p>
                      <a:endParaRPr lang="en-GB" sz="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" dirty="0" smtClean="0">
                          <a:latin typeface="Arial" pitchFamily="34" charset="0"/>
                          <a:cs typeface="Arial" pitchFamily="34" charset="0"/>
                        </a:rPr>
                        <a:t>2 Integrativkinder, mit Schwächen im Bereich der Motorik, Konzentration und der Impulskontrolle</a:t>
                      </a:r>
                    </a:p>
                  </a:txBody>
                  <a:tcPr/>
                </a:tc>
              </a:tr>
              <a:tr h="171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" dirty="0" err="1" smtClean="0">
                          <a:latin typeface="Arial" pitchFamily="34" charset="0"/>
                          <a:cs typeface="Arial" pitchFamily="34" charset="0"/>
                        </a:rPr>
                        <a:t>Grundschule</a:t>
                      </a:r>
                      <a:endParaRPr lang="en-GB" sz="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" dirty="0" smtClean="0">
                          <a:latin typeface="Arial" pitchFamily="34" charset="0"/>
                          <a:cs typeface="Arial" pitchFamily="34" charset="0"/>
                        </a:rPr>
                        <a:t>4,9-6,7</a:t>
                      </a:r>
                      <a:endParaRPr lang="en-GB" sz="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" dirty="0" smtClean="0">
                          <a:latin typeface="Arial" pitchFamily="34" charset="0"/>
                          <a:cs typeface="Arial" pitchFamily="34" charset="0"/>
                        </a:rPr>
                        <a:t>n =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" dirty="0" smtClean="0">
                          <a:latin typeface="Arial" pitchFamily="34" charset="0"/>
                          <a:cs typeface="Arial" pitchFamily="34" charset="0"/>
                        </a:rPr>
                        <a:t>mit o. g. Handycaps</a:t>
                      </a:r>
                      <a:endParaRPr lang="en-GB" sz="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GB" sz="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71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" dirty="0" smtClean="0">
                          <a:latin typeface="Arial" pitchFamily="34" charset="0"/>
                          <a:cs typeface="Arial" pitchFamily="34" charset="0"/>
                        </a:rPr>
                        <a:t>Kindergarten</a:t>
                      </a:r>
                      <a:endParaRPr lang="en-GB" sz="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" dirty="0" smtClean="0">
                          <a:latin typeface="Arial" pitchFamily="34" charset="0"/>
                          <a:cs typeface="Arial" pitchFamily="34" charset="0"/>
                        </a:rPr>
                        <a:t>4,1-6,1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" dirty="0" smtClean="0">
                          <a:latin typeface="Arial" pitchFamily="34" charset="0"/>
                          <a:cs typeface="Arial" pitchFamily="34" charset="0"/>
                        </a:rPr>
                        <a:t>n = 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" dirty="0" err="1" smtClean="0">
                          <a:latin typeface="Arial" pitchFamily="34" charset="0"/>
                          <a:cs typeface="Arial" pitchFamily="34" charset="0"/>
                        </a:rPr>
                        <a:t>Kontrollgruppe</a:t>
                      </a:r>
                      <a:endParaRPr lang="en-GB" sz="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78" y="1541274"/>
            <a:ext cx="1486822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de-DE" sz="500" dirty="0" smtClean="0">
                <a:latin typeface="Arial" pitchFamily="34" charset="0"/>
                <a:cs typeface="Arial" pitchFamily="34" charset="0"/>
              </a:rPr>
              <a:t>Kinder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in Deutschland weisen immer häufiger Entwicklungsstörungen oder –verzögerungen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auf,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mit Auswirkungen auf die sozialen Aktivitäten und Beeinflussung des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Selbst-wertgefühls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sowie der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Persönlichkeits-entwicklung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. Um dies zu verhindern sind frühzeitig gezielte Fördermaßnahmen sinnvoll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de-DE" sz="500" dirty="0">
                <a:latin typeface="Arial" pitchFamily="34" charset="0"/>
                <a:cs typeface="Arial" pitchFamily="34" charset="0"/>
              </a:rPr>
              <a:t/>
            </a:r>
            <a:br>
              <a:rPr lang="de-DE" sz="500" dirty="0">
                <a:latin typeface="Arial" pitchFamily="34" charset="0"/>
                <a:cs typeface="Arial" pitchFamily="34" charset="0"/>
              </a:rPr>
            </a:br>
            <a:r>
              <a:rPr lang="de-DE" sz="500" dirty="0">
                <a:latin typeface="Arial" pitchFamily="34" charset="0"/>
                <a:cs typeface="Arial" pitchFamily="34" charset="0"/>
              </a:rPr>
              <a:t>In diesem Kontext scheint ein Vergleich verschiedener Interventionen, die musik- und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sporttherapeutische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Aspekte verbinden von besonderem Interesse. Dabei könnten Trommel- bzw. Percussion-Bewegungen vielversprechend sein, da Menschen nachweislich bereits seit dem 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Spät-neolithikum  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das Schlagen auf Tontrommeln praktizierten und im Laufe  der 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Menschheits-geschichte 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Percussion  in  allen Kulturen  einen hohen Stellenwert einnahm (FIGL, 2003). Daher ist von einer hohen  </a:t>
            </a:r>
            <a:r>
              <a:rPr lang="de-DE" sz="500" i="1" dirty="0">
                <a:latin typeface="Arial" pitchFamily="34" charset="0"/>
                <a:cs typeface="Arial" pitchFamily="34" charset="0"/>
              </a:rPr>
              <a:t>Compliance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 der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Kinder auszugehen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de-DE" sz="5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de-DE" sz="500" dirty="0">
                <a:latin typeface="Arial" pitchFamily="34" charset="0"/>
                <a:cs typeface="Arial" pitchFamily="34" charset="0"/>
              </a:rPr>
              <a:t>Diese Studie untersuchte die Effekte eines neuen Fitnesstrends namens DRUMS ALIVE®, der sowohl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sportliche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wie auch musiktherapeutische Aspekte beinhaltet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in einer Kinderpopulatuion mit Entwicklungs-defiziten (Verhalten, Motorik, Sprache) im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Vergleich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zu einer altersgleichen Kontroll-gruppe.</a:t>
            </a:r>
            <a:endParaRPr lang="en-GB" sz="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hteck 3"/>
          <p:cNvSpPr txBox="1">
            <a:spLocks noChangeArrowheads="1"/>
          </p:cNvSpPr>
          <p:nvPr/>
        </p:nvSpPr>
        <p:spPr>
          <a:xfrm>
            <a:off x="3579862" y="4932040"/>
            <a:ext cx="1572175" cy="707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defRPr/>
            </a:pPr>
            <a:r>
              <a:rPr lang="de-DE" sz="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Die Trommeleinheiten wurden zweimal wöchentlich für 45 – 60 min., über einen Zeitraum von 4 Wochen, in den Kita- und Schulalltag integriert.  Dabei  wurden, zu altersgerechter  Musik, </a:t>
            </a:r>
            <a:r>
              <a:rPr lang="de-DE" sz="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verschiedene </a:t>
            </a:r>
            <a:r>
              <a:rPr lang="de-DE" sz="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Trommel- und sportliche </a:t>
            </a:r>
            <a:r>
              <a:rPr lang="de-DE" sz="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Bewegungsmuster </a:t>
            </a:r>
            <a:r>
              <a:rPr lang="de-DE" sz="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wie Hampelmänner etc. </a:t>
            </a:r>
            <a:r>
              <a:rPr lang="de-DE" sz="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de-DE" sz="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iteinander kombiniert.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06668" y="3923928"/>
            <a:ext cx="873396" cy="161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de-DE" sz="500" b="1" dirty="0" smtClean="0">
                <a:latin typeface="Arial" pitchFamily="34" charset="0"/>
                <a:cs typeface="Arial" pitchFamily="34" charset="0"/>
              </a:rPr>
              <a:t>TESTPROFIL</a:t>
            </a:r>
            <a:endParaRPr lang="de-DE" sz="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597679"/>
              </p:ext>
            </p:extLst>
          </p:nvPr>
        </p:nvGraphicFramePr>
        <p:xfrm>
          <a:off x="3618032" y="4067944"/>
          <a:ext cx="1453460" cy="684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650"/>
                <a:gridCol w="556810"/>
              </a:tblGrid>
              <a:tr h="171043">
                <a:tc>
                  <a:txBody>
                    <a:bodyPr/>
                    <a:lstStyle/>
                    <a:p>
                      <a:pPr algn="ctr"/>
                      <a:r>
                        <a:rPr lang="en-GB" sz="500" dirty="0" smtClean="0">
                          <a:latin typeface="Arial" pitchFamily="34" charset="0"/>
                          <a:cs typeface="Arial" pitchFamily="34" charset="0"/>
                        </a:rPr>
                        <a:t>Test</a:t>
                      </a:r>
                      <a:endParaRPr lang="en-GB" sz="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 err="1" smtClean="0">
                          <a:latin typeface="Arial" pitchFamily="34" charset="0"/>
                          <a:cs typeface="Arial" pitchFamily="34" charset="0"/>
                        </a:rPr>
                        <a:t>Zeitpunkt</a:t>
                      </a:r>
                      <a:endParaRPr lang="en-GB" sz="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71043">
                <a:tc>
                  <a:txBody>
                    <a:bodyPr/>
                    <a:lstStyle/>
                    <a:p>
                      <a:r>
                        <a:rPr lang="en-GB" sz="400" dirty="0" err="1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en-GB" sz="400" dirty="0" err="1" smtClean="0">
                          <a:latin typeface="Calibri"/>
                          <a:cs typeface="Calibri"/>
                        </a:rPr>
                        <a:t>üsseldorfer</a:t>
                      </a:r>
                      <a:r>
                        <a:rPr lang="en-GB" sz="4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400" dirty="0" err="1" smtClean="0">
                          <a:latin typeface="Arial" pitchFamily="34" charset="0"/>
                          <a:cs typeface="Arial" pitchFamily="34" charset="0"/>
                        </a:rPr>
                        <a:t>Motoriktest</a:t>
                      </a:r>
                      <a:endParaRPr lang="en-GB" sz="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400" dirty="0" smtClean="0">
                          <a:latin typeface="Arial" pitchFamily="34" charset="0"/>
                          <a:cs typeface="Arial" pitchFamily="34" charset="0"/>
                        </a:rPr>
                        <a:t>Prä &amp; Post</a:t>
                      </a:r>
                      <a:endParaRPr lang="en-GB" sz="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71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" dirty="0" err="1" smtClean="0">
                          <a:latin typeface="Arial" pitchFamily="34" charset="0"/>
                          <a:cs typeface="Arial" pitchFamily="34" charset="0"/>
                        </a:rPr>
                        <a:t>Anthropometrie</a:t>
                      </a:r>
                      <a:endParaRPr lang="en-GB" sz="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400" dirty="0" smtClean="0">
                          <a:latin typeface="Arial" pitchFamily="34" charset="0"/>
                          <a:cs typeface="Arial" pitchFamily="34" charset="0"/>
                        </a:rPr>
                        <a:t>Prä &amp; Post</a:t>
                      </a:r>
                      <a:endParaRPr lang="en-GB" sz="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710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" dirty="0" err="1" smtClean="0">
                          <a:latin typeface="Arial" pitchFamily="34" charset="0"/>
                          <a:cs typeface="Arial" pitchFamily="34" charset="0"/>
                        </a:rPr>
                        <a:t>Dokumentation</a:t>
                      </a:r>
                      <a:r>
                        <a:rPr lang="en-GB" sz="400" baseline="0" dirty="0" smtClean="0">
                          <a:latin typeface="Arial" pitchFamily="34" charset="0"/>
                          <a:cs typeface="Arial" pitchFamily="34" charset="0"/>
                        </a:rPr>
                        <a:t> des </a:t>
                      </a:r>
                      <a:r>
                        <a:rPr lang="en-GB" sz="400" baseline="0" dirty="0" err="1" smtClean="0">
                          <a:latin typeface="Arial" pitchFamily="34" charset="0"/>
                          <a:cs typeface="Arial" pitchFamily="34" charset="0"/>
                        </a:rPr>
                        <a:t>Verhaltens</a:t>
                      </a:r>
                      <a:endParaRPr lang="en-GB" sz="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" dirty="0" smtClean="0">
                          <a:latin typeface="Arial" pitchFamily="34" charset="0"/>
                          <a:cs typeface="Arial" pitchFamily="34" charset="0"/>
                        </a:rPr>
                        <a:t>Intervention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672543" y="2415526"/>
            <a:ext cx="1872207" cy="1508402"/>
            <a:chOff x="1619250" y="1011238"/>
            <a:chExt cx="6218192" cy="5342161"/>
          </a:xfrm>
        </p:grpSpPr>
        <p:sp>
          <p:nvSpPr>
            <p:cNvPr id="29" name="Textfeld 2"/>
            <p:cNvSpPr txBox="1">
              <a:spLocks noChangeArrowheads="1"/>
            </p:cNvSpPr>
            <p:nvPr/>
          </p:nvSpPr>
          <p:spPr bwMode="auto">
            <a:xfrm>
              <a:off x="2082933" y="5449888"/>
              <a:ext cx="2501639" cy="860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/>
              <a:r>
                <a:rPr lang="de-DE" sz="500" dirty="0">
                  <a:latin typeface="Arial" pitchFamily="34" charset="0"/>
                  <a:cs typeface="Arial" pitchFamily="34" charset="0"/>
                </a:rPr>
                <a:t>Kindergarten</a:t>
              </a:r>
            </a:p>
            <a:p>
              <a:pPr algn="ctr" eaLnBrk="1" hangingPunct="1"/>
              <a:r>
                <a:rPr lang="de-DE" sz="500" dirty="0">
                  <a:latin typeface="Arial" pitchFamily="34" charset="0"/>
                  <a:cs typeface="Arial" pitchFamily="34" charset="0"/>
                </a:rPr>
                <a:t>Kontrollgruppe</a:t>
              </a:r>
            </a:p>
          </p:txBody>
        </p:sp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250" y="1011238"/>
              <a:ext cx="5905500" cy="443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Textfeld 7"/>
            <p:cNvSpPr txBox="1">
              <a:spLocks noChangeArrowheads="1"/>
            </p:cNvSpPr>
            <p:nvPr/>
          </p:nvSpPr>
          <p:spPr bwMode="auto">
            <a:xfrm>
              <a:off x="3900098" y="5492752"/>
              <a:ext cx="2280434" cy="860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/>
              <a:r>
                <a:rPr lang="de-DE" sz="500" dirty="0">
                  <a:latin typeface="Arial" pitchFamily="34" charset="0"/>
                  <a:cs typeface="Arial" pitchFamily="34" charset="0"/>
                </a:rPr>
                <a:t>Grundschule</a:t>
              </a:r>
            </a:p>
            <a:p>
              <a:pPr algn="ctr" eaLnBrk="1" hangingPunct="1"/>
              <a:r>
                <a:rPr lang="de-DE" sz="500" dirty="0">
                  <a:latin typeface="Arial" pitchFamily="34" charset="0"/>
                  <a:cs typeface="Arial" pitchFamily="34" charset="0"/>
                </a:rPr>
                <a:t>Drums Alive</a:t>
              </a:r>
            </a:p>
          </p:txBody>
        </p:sp>
        <p:sp>
          <p:nvSpPr>
            <p:cNvPr id="32" name="Textfeld 8"/>
            <p:cNvSpPr txBox="1">
              <a:spLocks noChangeArrowheads="1"/>
            </p:cNvSpPr>
            <p:nvPr/>
          </p:nvSpPr>
          <p:spPr bwMode="auto">
            <a:xfrm>
              <a:off x="5543602" y="5492749"/>
              <a:ext cx="2293840" cy="860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/>
              <a:r>
                <a:rPr lang="de-DE" sz="500">
                  <a:latin typeface="Arial" pitchFamily="34" charset="0"/>
                  <a:cs typeface="Arial" pitchFamily="34" charset="0"/>
                </a:rPr>
                <a:t>Kindergarten</a:t>
              </a:r>
            </a:p>
            <a:p>
              <a:pPr algn="ctr" eaLnBrk="1" hangingPunct="1"/>
              <a:r>
                <a:rPr lang="de-DE" sz="500">
                  <a:latin typeface="Arial" pitchFamily="34" charset="0"/>
                  <a:cs typeface="Arial" pitchFamily="34" charset="0"/>
                </a:rPr>
                <a:t>Drums Alive</a:t>
              </a:r>
            </a:p>
          </p:txBody>
        </p:sp>
        <p:sp>
          <p:nvSpPr>
            <p:cNvPr id="37" name="Textfeld 9"/>
            <p:cNvSpPr txBox="1">
              <a:spLocks noChangeArrowheads="1"/>
            </p:cNvSpPr>
            <p:nvPr/>
          </p:nvSpPr>
          <p:spPr bwMode="auto">
            <a:xfrm>
              <a:off x="2284205" y="1484312"/>
              <a:ext cx="2032411" cy="591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/>
              <a:r>
                <a:rPr lang="de-DE" sz="500">
                  <a:latin typeface="Arial" pitchFamily="34" charset="0"/>
                  <a:cs typeface="Arial" pitchFamily="34" charset="0"/>
                </a:rPr>
                <a:t>Non signif.</a:t>
              </a:r>
            </a:p>
          </p:txBody>
        </p:sp>
        <p:sp>
          <p:nvSpPr>
            <p:cNvPr id="38" name="Textfeld 10"/>
            <p:cNvSpPr txBox="1">
              <a:spLocks noChangeArrowheads="1"/>
            </p:cNvSpPr>
            <p:nvPr/>
          </p:nvSpPr>
          <p:spPr bwMode="auto">
            <a:xfrm>
              <a:off x="4134710" y="1523999"/>
              <a:ext cx="1811206" cy="591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/>
              <a:r>
                <a:rPr lang="de-DE" sz="500">
                  <a:latin typeface="Arial" pitchFamily="34" charset="0"/>
                  <a:cs typeface="Arial" pitchFamily="34" charset="0"/>
                </a:rPr>
                <a:t>p &lt; 0.05 </a:t>
              </a:r>
            </a:p>
          </p:txBody>
        </p:sp>
        <p:sp>
          <p:nvSpPr>
            <p:cNvPr id="40" name="Textfeld 11"/>
            <p:cNvSpPr txBox="1">
              <a:spLocks noChangeArrowheads="1"/>
            </p:cNvSpPr>
            <p:nvPr/>
          </p:nvSpPr>
          <p:spPr bwMode="auto">
            <a:xfrm>
              <a:off x="5784917" y="1538288"/>
              <a:ext cx="1811206" cy="591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/>
              <a:r>
                <a:rPr lang="de-DE" sz="500">
                  <a:latin typeface="Arial" pitchFamily="34" charset="0"/>
                  <a:cs typeface="Arial" pitchFamily="34" charset="0"/>
                </a:rPr>
                <a:t>p &lt; 0.01 </a:t>
              </a:r>
            </a:p>
          </p:txBody>
        </p:sp>
        <p:sp>
          <p:nvSpPr>
            <p:cNvPr id="43" name="Textfeld 12"/>
            <p:cNvSpPr txBox="1">
              <a:spLocks noChangeArrowheads="1"/>
            </p:cNvSpPr>
            <p:nvPr/>
          </p:nvSpPr>
          <p:spPr bwMode="auto">
            <a:xfrm>
              <a:off x="2320104" y="4941887"/>
              <a:ext cx="2025708" cy="591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/>
              <a:r>
                <a:rPr lang="de-DE" sz="500">
                  <a:latin typeface="Arial" pitchFamily="34" charset="0"/>
                  <a:cs typeface="Arial" pitchFamily="34" charset="0"/>
                </a:rPr>
                <a:t>pre     post</a:t>
              </a:r>
            </a:p>
          </p:txBody>
        </p:sp>
        <p:sp>
          <p:nvSpPr>
            <p:cNvPr id="44" name="Textfeld 13"/>
            <p:cNvSpPr txBox="1">
              <a:spLocks noChangeArrowheads="1"/>
            </p:cNvSpPr>
            <p:nvPr/>
          </p:nvSpPr>
          <p:spPr bwMode="auto">
            <a:xfrm>
              <a:off x="4041747" y="4941887"/>
              <a:ext cx="2025708" cy="591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/>
              <a:r>
                <a:rPr lang="de-DE" sz="500">
                  <a:latin typeface="Arial" pitchFamily="34" charset="0"/>
                  <a:cs typeface="Arial" pitchFamily="34" charset="0"/>
                </a:rPr>
                <a:t>pre     post</a:t>
              </a:r>
            </a:p>
          </p:txBody>
        </p:sp>
        <p:sp>
          <p:nvSpPr>
            <p:cNvPr id="45" name="Textfeld 14"/>
            <p:cNvSpPr txBox="1">
              <a:spLocks noChangeArrowheads="1"/>
            </p:cNvSpPr>
            <p:nvPr/>
          </p:nvSpPr>
          <p:spPr bwMode="auto">
            <a:xfrm>
              <a:off x="5677666" y="4941887"/>
              <a:ext cx="2025708" cy="591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/>
              <a:r>
                <a:rPr lang="de-DE" sz="500">
                  <a:latin typeface="Arial" pitchFamily="34" charset="0"/>
                  <a:cs typeface="Arial" pitchFamily="34" charset="0"/>
                </a:rPr>
                <a:t>pre     post</a:t>
              </a:r>
            </a:p>
          </p:txBody>
        </p:sp>
        <p:grpSp>
          <p:nvGrpSpPr>
            <p:cNvPr id="46" name="Gruppieren 3"/>
            <p:cNvGrpSpPr>
              <a:grpSpLocks/>
            </p:cNvGrpSpPr>
            <p:nvPr/>
          </p:nvGrpSpPr>
          <p:grpSpPr bwMode="auto">
            <a:xfrm>
              <a:off x="2642392" y="3217864"/>
              <a:ext cx="4696837" cy="1242281"/>
              <a:chOff x="2642840" y="3218449"/>
              <a:chExt cx="4695701" cy="1241583"/>
            </a:xfrm>
          </p:grpSpPr>
          <p:sp>
            <p:nvSpPr>
              <p:cNvPr id="47" name="Textfeld 15"/>
              <p:cNvSpPr txBox="1">
                <a:spLocks noChangeArrowheads="1"/>
              </p:cNvSpPr>
              <p:nvPr/>
            </p:nvSpPr>
            <p:spPr bwMode="auto">
              <a:xfrm>
                <a:off x="2642840" y="3618562"/>
                <a:ext cx="1388568" cy="59136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/>
                <a:r>
                  <a:rPr lang="de-DE" sz="500" dirty="0">
                    <a:latin typeface="Arial" pitchFamily="34" charset="0"/>
                    <a:cs typeface="Arial" pitchFamily="34" charset="0"/>
                  </a:rPr>
                  <a:t>+ 5%</a:t>
                </a:r>
              </a:p>
            </p:txBody>
          </p:sp>
          <p:sp>
            <p:nvSpPr>
              <p:cNvPr id="48" name="Textfeld 16"/>
              <p:cNvSpPr txBox="1">
                <a:spLocks noChangeArrowheads="1"/>
              </p:cNvSpPr>
              <p:nvPr/>
            </p:nvSpPr>
            <p:spPr bwMode="auto">
              <a:xfrm>
                <a:off x="4428664" y="3218449"/>
                <a:ext cx="1174798" cy="52948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/>
                <a:r>
                  <a:rPr lang="de-DE" sz="500" b="1">
                    <a:latin typeface="Arial" pitchFamily="34" charset="0"/>
                    <a:cs typeface="Arial" pitchFamily="34" charset="0"/>
                  </a:rPr>
                  <a:t>+ 15%</a:t>
                </a:r>
              </a:p>
            </p:txBody>
          </p:sp>
          <p:sp>
            <p:nvSpPr>
              <p:cNvPr id="49" name="Textfeld 17"/>
              <p:cNvSpPr txBox="1">
                <a:spLocks noChangeArrowheads="1"/>
              </p:cNvSpPr>
              <p:nvPr/>
            </p:nvSpPr>
            <p:spPr bwMode="auto">
              <a:xfrm>
                <a:off x="5994651" y="3930549"/>
                <a:ext cx="1343890" cy="52948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/>
                <a:r>
                  <a:rPr lang="de-DE" sz="500" b="1">
                    <a:latin typeface="Arial" pitchFamily="34" charset="0"/>
                    <a:cs typeface="Arial" pitchFamily="34" charset="0"/>
                  </a:rPr>
                  <a:t>+ 33%</a:t>
                </a:r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1563638" y="1344531"/>
            <a:ext cx="1728192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de-DE" sz="800" b="1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ERGEBNISSE</a:t>
            </a:r>
            <a:endParaRPr lang="de-DE" sz="800" b="1" dirty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-16524" y="1344531"/>
            <a:ext cx="1094249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de-DE" sz="800" b="1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EINLEITUNG</a:t>
            </a:r>
            <a:endParaRPr lang="de-DE" sz="800" b="1" dirty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49600" y="1344531"/>
            <a:ext cx="1473169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de-DE" sz="800" b="1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METHODIK</a:t>
            </a:r>
            <a:endParaRPr lang="de-DE" sz="800" b="1" dirty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79862" y="5580112"/>
            <a:ext cx="149163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de-DE" sz="800" b="1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SCHLUSSFOLGERUNGEN</a:t>
            </a:r>
            <a:endParaRPr lang="de-DE" sz="800" b="1" dirty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600397" y="7206737"/>
            <a:ext cx="1549369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de-DE" sz="800" b="1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LITERATUR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79862" y="4788024"/>
            <a:ext cx="924918" cy="161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de-DE" sz="500" b="1" dirty="0" smtClean="0">
                <a:latin typeface="Arial" pitchFamily="34" charset="0"/>
                <a:cs typeface="Arial" pitchFamily="34" charset="0"/>
              </a:rPr>
              <a:t>INTERVENTION</a:t>
            </a:r>
            <a:endParaRPr lang="de-DE" sz="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63638" y="1530097"/>
            <a:ext cx="1728192" cy="161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de-DE" sz="500" b="1" dirty="0" smtClean="0">
                <a:latin typeface="Arial" pitchFamily="34" charset="0"/>
                <a:cs typeface="Arial" pitchFamily="34" charset="0"/>
              </a:rPr>
              <a:t>MOTORIKTEST</a:t>
            </a:r>
            <a:endParaRPr lang="de-DE" sz="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11560"/>
            <a:ext cx="5143501" cy="7232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de-DE" sz="1100" dirty="0">
                <a:latin typeface="Arial" pitchFamily="34" charset="0"/>
                <a:cs typeface="Arial" pitchFamily="34" charset="0"/>
              </a:rPr>
              <a:t>Auswirkungen einer </a:t>
            </a:r>
            <a:r>
              <a:rPr lang="de-DE" sz="1100" dirty="0" smtClean="0">
                <a:latin typeface="Arial" pitchFamily="34" charset="0"/>
                <a:cs typeface="Arial" pitchFamily="34" charset="0"/>
              </a:rPr>
              <a:t>Drums-Alive® </a:t>
            </a:r>
            <a:r>
              <a:rPr lang="de-DE" sz="1100" dirty="0">
                <a:latin typeface="Arial" pitchFamily="34" charset="0"/>
                <a:cs typeface="Arial" pitchFamily="34" charset="0"/>
              </a:rPr>
              <a:t>Intervention bei Kindern mit Entwicklungsverzögerungen</a:t>
            </a:r>
            <a:endParaRPr lang="en-GB" sz="1100" dirty="0">
              <a:latin typeface="Arial" pitchFamily="34" charset="0"/>
              <a:cs typeface="Arial" pitchFamily="34" charset="0"/>
            </a:endParaRPr>
          </a:p>
          <a:p>
            <a:pPr algn="ctr"/>
            <a:endParaRPr lang="de-DE" sz="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800" dirty="0" smtClean="0">
                <a:latin typeface="Arial" pitchFamily="34" charset="0"/>
                <a:cs typeface="Arial" pitchFamily="34" charset="0"/>
              </a:rPr>
              <a:t>Wright</a:t>
            </a:r>
            <a:r>
              <a:rPr lang="de-DE" sz="800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800" dirty="0" smtClean="0">
                <a:latin typeface="Arial" pitchFamily="34" charset="0"/>
                <a:cs typeface="Arial" pitchFamily="34" charset="0"/>
              </a:rPr>
              <a:t>P.R.¹; </a:t>
            </a:r>
            <a:r>
              <a:rPr lang="de-DE" sz="800" dirty="0">
                <a:latin typeface="Arial" pitchFamily="34" charset="0"/>
                <a:cs typeface="Arial" pitchFamily="34" charset="0"/>
              </a:rPr>
              <a:t>Liebich, </a:t>
            </a:r>
            <a:r>
              <a:rPr lang="de-DE" sz="800" dirty="0" smtClean="0">
                <a:latin typeface="Arial" pitchFamily="34" charset="0"/>
                <a:cs typeface="Arial" pitchFamily="34" charset="0"/>
              </a:rPr>
              <a:t>M.²; </a:t>
            </a:r>
            <a:r>
              <a:rPr lang="de-DE" sz="800" dirty="0">
                <a:latin typeface="Arial" pitchFamily="34" charset="0"/>
                <a:cs typeface="Arial" pitchFamily="34" charset="0"/>
              </a:rPr>
              <a:t>Langenkamp, </a:t>
            </a:r>
            <a:r>
              <a:rPr lang="de-DE" sz="800" dirty="0" smtClean="0">
                <a:latin typeface="Arial" pitchFamily="34" charset="0"/>
                <a:cs typeface="Arial" pitchFamily="34" charset="0"/>
              </a:rPr>
              <a:t>H.³; </a:t>
            </a:r>
            <a:r>
              <a:rPr lang="de-DE" sz="800" dirty="0">
                <a:latin typeface="Arial" pitchFamily="34" charset="0"/>
                <a:cs typeface="Arial" pitchFamily="34" charset="0"/>
              </a:rPr>
              <a:t>Ekins, </a:t>
            </a:r>
            <a:r>
              <a:rPr lang="de-DE" sz="800" dirty="0" smtClean="0">
                <a:latin typeface="Arial" pitchFamily="34" charset="0"/>
                <a:cs typeface="Arial" pitchFamily="34" charset="0"/>
              </a:rPr>
              <a:t>C.¹; </a:t>
            </a:r>
            <a:r>
              <a:rPr lang="de-DE" sz="800" dirty="0">
                <a:latin typeface="Arial" pitchFamily="34" charset="0"/>
                <a:cs typeface="Arial" pitchFamily="34" charset="0"/>
              </a:rPr>
              <a:t>Schulz, </a:t>
            </a:r>
            <a:r>
              <a:rPr lang="de-DE" sz="800" dirty="0" smtClean="0">
                <a:latin typeface="Arial" pitchFamily="34" charset="0"/>
                <a:cs typeface="Arial" pitchFamily="34" charset="0"/>
              </a:rPr>
              <a:t>H.¹  </a:t>
            </a:r>
            <a:r>
              <a:rPr lang="de-DE" sz="1100" dirty="0">
                <a:latin typeface="Arial" pitchFamily="34" charset="0"/>
                <a:cs typeface="Arial" pitchFamily="34" charset="0"/>
              </a:rPr>
              <a:t/>
            </a:r>
            <a:br>
              <a:rPr lang="de-DE" sz="1100" dirty="0">
                <a:latin typeface="Arial" pitchFamily="34" charset="0"/>
                <a:cs typeface="Arial" pitchFamily="34" charset="0"/>
              </a:rPr>
            </a:br>
            <a:r>
              <a:rPr lang="de-DE" sz="700" dirty="0">
                <a:latin typeface="Arial" pitchFamily="34" charset="0"/>
                <a:cs typeface="Arial" pitchFamily="34" charset="0"/>
              </a:rPr>
              <a:t>¹</a:t>
            </a:r>
            <a:r>
              <a:rPr lang="de-DE" sz="600" dirty="0" smtClean="0">
                <a:latin typeface="Arial" pitchFamily="34" charset="0"/>
                <a:cs typeface="Arial" pitchFamily="34" charset="0"/>
              </a:rPr>
              <a:t>Technische </a:t>
            </a:r>
            <a:r>
              <a:rPr lang="de-DE" sz="600" dirty="0">
                <a:latin typeface="Arial" pitchFamily="34" charset="0"/>
                <a:cs typeface="Arial" pitchFamily="34" charset="0"/>
              </a:rPr>
              <a:t>Universität Chemnitz, </a:t>
            </a:r>
            <a:r>
              <a:rPr lang="de-DE" sz="600" dirty="0" smtClean="0">
                <a:latin typeface="Arial" pitchFamily="34" charset="0"/>
                <a:cs typeface="Arial" pitchFamily="34" charset="0"/>
              </a:rPr>
              <a:t>Sportmedizin; </a:t>
            </a:r>
            <a:r>
              <a:rPr lang="de-DE" sz="600" dirty="0">
                <a:latin typeface="Arial" pitchFamily="34" charset="0"/>
                <a:cs typeface="Arial" pitchFamily="34" charset="0"/>
              </a:rPr>
              <a:t>²</a:t>
            </a:r>
            <a:r>
              <a:rPr lang="de-DE" sz="600" dirty="0" smtClean="0">
                <a:latin typeface="Arial" pitchFamily="34" charset="0"/>
                <a:cs typeface="Arial" pitchFamily="34" charset="0"/>
              </a:rPr>
              <a:t>Kath</a:t>
            </a:r>
            <a:r>
              <a:rPr lang="de-DE" sz="600" dirty="0">
                <a:latin typeface="Arial" pitchFamily="34" charset="0"/>
                <a:cs typeface="Arial" pitchFamily="34" charset="0"/>
              </a:rPr>
              <a:t>. Kindergarten St. Theresien, Bochum; </a:t>
            </a:r>
            <a:r>
              <a:rPr lang="de-DE" sz="700" dirty="0" smtClean="0">
                <a:latin typeface="Arial" pitchFamily="34" charset="0"/>
                <a:cs typeface="Arial" pitchFamily="34" charset="0"/>
              </a:rPr>
              <a:t>³</a:t>
            </a:r>
            <a:r>
              <a:rPr lang="de-DE" sz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600" dirty="0">
                <a:latin typeface="Arial" pitchFamily="34" charset="0"/>
                <a:cs typeface="Arial" pitchFamily="34" charset="0"/>
              </a:rPr>
              <a:t>Ruhr-Universität </a:t>
            </a:r>
            <a:r>
              <a:rPr lang="de-DE" sz="600" dirty="0" smtClean="0">
                <a:latin typeface="Arial" pitchFamily="34" charset="0"/>
                <a:cs typeface="Arial" pitchFamily="34" charset="0"/>
              </a:rPr>
              <a:t>Bochum, Sportpsychologie </a:t>
            </a:r>
            <a:endParaRPr lang="en-GB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5946" y="1532486"/>
            <a:ext cx="155342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500" dirty="0">
                <a:latin typeface="Arial" pitchFamily="34" charset="0"/>
                <a:cs typeface="Arial" pitchFamily="34" charset="0"/>
              </a:rPr>
              <a:t>Ziel der Studie war es, den Einfluss einer DRUMS ALIVE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® Intervention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– eine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Kombi-nation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von Trommeln auf Pezzibällen mit Bewegung - auf die motorische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Leistungs-fähigkeit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und das Verhalten von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Kinder-gartenkindern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mit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Entwicklungsverzögerungen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im Bereich der Motorik, der Konzentration und der Impulskontrolle (n=16; 4,9-6,7 Jahre, IG) im Vergleich zu Kindern mit einer normalen Entwicklung (n=10; 4,1-6,1 Jahre, KG) zu untersuchen. Die Intervention wurde über eine Dauer von 4 Wochen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zweimail wöchentlich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durchgeführt. </a:t>
            </a:r>
            <a:endParaRPr lang="de-DE" sz="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79862" y="5758968"/>
            <a:ext cx="15534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de-DE" sz="500" dirty="0">
                <a:latin typeface="Arial" pitchFamily="34" charset="0"/>
                <a:cs typeface="Arial" pitchFamily="34" charset="0"/>
              </a:rPr>
              <a:t>Alle Kinder wiesen in den verschiedenen Teilbereichen der Motorik zum Teil deutliche Verbesserungen auf. Die Aussagen der Kinder und der Verhaltensbeobachtungen (Einhalten von Regeln, erhöhte Konzentration und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Aus-dauer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, verbesserte Kreativität) zeigen das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kom-plexe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Förderungspotential dieses Angebotes auf. Mit dem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DRUMS ALIVE®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Angebot werden die Kinder emotional positiv erreicht und entwickeln eine starke Lernfreude. Dadurch ist die zu erzielende Förderung möglicherweise effektiver als bei anderen Maßnahmen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de-DE" sz="5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de-DE" sz="500" dirty="0" smtClean="0">
                <a:latin typeface="Arial" pitchFamily="34" charset="0"/>
                <a:cs typeface="Arial" pitchFamily="34" charset="0"/>
              </a:rPr>
              <a:t>Eine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abschließende vergleichende Bewertung mit anderen sporttherapeutischen Interventionen ist aufgrund dieser Pilotstudie noch nicht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möglich, aber das Potential  einer alterspezifischen DRUMS ALIVE® Intervention sollte in Folgestudien weiter untersucht werden. </a:t>
            </a:r>
            <a:endParaRPr lang="de-DE" sz="5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endParaRPr lang="en-GB" sz="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58237" y="1619672"/>
            <a:ext cx="1085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500" dirty="0" smtClean="0">
                <a:latin typeface="Arial" pitchFamily="34" charset="0"/>
                <a:cs typeface="Arial" pitchFamily="34" charset="0"/>
              </a:rPr>
              <a:t>Die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motorische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Leistungs-fähigkeit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(Düsseldorfer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Motorik-test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)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verbesserte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sich bei IG um 30% von 20,4 (SD 5,5) auf 26,4 (SD 5,3) Punkte (p&lt;0,01) über das Niveau der KG hinaus (pre 22,3 (SD 8,2), post 23,3 (SD 7,7).</a:t>
            </a:r>
            <a:endParaRPr lang="en-GB" sz="5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92546" y="4017272"/>
            <a:ext cx="1728192" cy="1346816"/>
            <a:chOff x="-92546" y="4360897"/>
            <a:chExt cx="1771656" cy="1410496"/>
          </a:xfrm>
        </p:grpSpPr>
        <p:grpSp>
          <p:nvGrpSpPr>
            <p:cNvPr id="62" name="Group 61"/>
            <p:cNvGrpSpPr/>
            <p:nvPr/>
          </p:nvGrpSpPr>
          <p:grpSpPr>
            <a:xfrm>
              <a:off x="-92546" y="4380800"/>
              <a:ext cx="1771656" cy="1390593"/>
              <a:chOff x="1663700" y="288925"/>
              <a:chExt cx="7796150" cy="6381750"/>
            </a:xfrm>
          </p:grpSpPr>
          <p:pic>
            <p:nvPicPr>
              <p:cNvPr id="63" name="Bild 2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3700" y="288925"/>
                <a:ext cx="5600700" cy="63674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64" name="Gruppieren 15"/>
              <p:cNvGrpSpPr>
                <a:grpSpLocks/>
              </p:cNvGrpSpPr>
              <p:nvPr/>
            </p:nvGrpSpPr>
            <p:grpSpPr bwMode="auto">
              <a:xfrm>
                <a:off x="3992563" y="2320925"/>
                <a:ext cx="4641677" cy="3297238"/>
                <a:chOff x="3992589" y="2320416"/>
                <a:chExt cx="4642880" cy="3297290"/>
              </a:xfrm>
            </p:grpSpPr>
            <p:cxnSp>
              <p:nvCxnSpPr>
                <p:cNvPr id="74" name="Gerade Verbindung mit Pfeil 3"/>
                <p:cNvCxnSpPr/>
                <p:nvPr/>
              </p:nvCxnSpPr>
              <p:spPr>
                <a:xfrm>
                  <a:off x="5671011" y="2590295"/>
                  <a:ext cx="1114714" cy="766775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Gerade Verbindung mit Pfeil 5"/>
                <p:cNvCxnSpPr/>
                <p:nvPr/>
              </p:nvCxnSpPr>
              <p:spPr>
                <a:xfrm flipV="1">
                  <a:off x="3992589" y="3644412"/>
                  <a:ext cx="2793135" cy="1973294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Ellipse 6"/>
                <p:cNvSpPr/>
                <p:nvPr/>
              </p:nvSpPr>
              <p:spPr>
                <a:xfrm rot="1060306">
                  <a:off x="4848473" y="2320416"/>
                  <a:ext cx="649456" cy="360369"/>
                </a:xfrm>
                <a:prstGeom prst="ellips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 sz="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7" name="Textfeld 10"/>
                <p:cNvSpPr txBox="1">
                  <a:spLocks noChangeArrowheads="1"/>
                </p:cNvSpPr>
                <p:nvPr/>
              </p:nvSpPr>
              <p:spPr bwMode="auto">
                <a:xfrm>
                  <a:off x="6785430" y="3150781"/>
                  <a:ext cx="1850039" cy="9887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de-DE" sz="400">
                      <a:latin typeface="Arial" pitchFamily="34" charset="0"/>
                      <a:cs typeface="Arial" pitchFamily="34" charset="0"/>
                    </a:rPr>
                    <a:t>Rhythmen</a:t>
                  </a:r>
                </a:p>
                <a:p>
                  <a:pPr eaLnBrk="1" hangingPunct="1"/>
                  <a:r>
                    <a:rPr lang="de-DE" sz="400">
                      <a:latin typeface="Arial" pitchFamily="34" charset="0"/>
                      <a:cs typeface="Arial" pitchFamily="34" charset="0"/>
                    </a:rPr>
                    <a:t>Melodien</a:t>
                  </a:r>
                </a:p>
              </p:txBody>
            </p:sp>
          </p:grpSp>
          <p:cxnSp>
            <p:nvCxnSpPr>
              <p:cNvPr id="65" name="Gerade Verbindung mit Pfeil 12"/>
              <p:cNvCxnSpPr/>
              <p:nvPr/>
            </p:nvCxnSpPr>
            <p:spPr>
              <a:xfrm flipV="1">
                <a:off x="5322890" y="1862136"/>
                <a:ext cx="1404935" cy="495637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feld 16"/>
              <p:cNvSpPr txBox="1">
                <a:spLocks noChangeArrowheads="1"/>
              </p:cNvSpPr>
              <p:nvPr/>
            </p:nvSpPr>
            <p:spPr bwMode="auto">
              <a:xfrm>
                <a:off x="6784974" y="1690687"/>
                <a:ext cx="2674876" cy="706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de-DE" sz="400">
                    <a:latin typeface="Arial" pitchFamily="34" charset="0"/>
                    <a:cs typeface="Arial" pitchFamily="34" charset="0"/>
                  </a:rPr>
                  <a:t>Musikverarbeitung</a:t>
                </a:r>
              </a:p>
            </p:txBody>
          </p:sp>
          <p:sp>
            <p:nvSpPr>
              <p:cNvPr id="67" name="Rechteck 25"/>
              <p:cNvSpPr/>
              <p:nvPr/>
            </p:nvSpPr>
            <p:spPr>
              <a:xfrm>
                <a:off x="1724025" y="5949950"/>
                <a:ext cx="1943100" cy="7207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40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8" name="Gerade Verbindung mit Pfeil 15"/>
              <p:cNvCxnSpPr>
                <a:endCxn id="69" idx="0"/>
              </p:cNvCxnSpPr>
              <p:nvPr/>
            </p:nvCxnSpPr>
            <p:spPr>
              <a:xfrm>
                <a:off x="5386640" y="2987162"/>
                <a:ext cx="73594" cy="10549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Textfeld 16"/>
              <p:cNvSpPr txBox="1">
                <a:spLocks noChangeArrowheads="1"/>
              </p:cNvSpPr>
              <p:nvPr/>
            </p:nvSpPr>
            <p:spPr bwMode="auto">
              <a:xfrm>
                <a:off x="4503713" y="3092655"/>
                <a:ext cx="1913042" cy="988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de-DE" sz="400" dirty="0">
                    <a:latin typeface="Arial" pitchFamily="34" charset="0"/>
                    <a:cs typeface="Arial" pitchFamily="34" charset="0"/>
                  </a:rPr>
                  <a:t>Melodie-</a:t>
                </a:r>
              </a:p>
              <a:p>
                <a:pPr eaLnBrk="1" hangingPunct="1"/>
                <a:r>
                  <a:rPr lang="de-DE" sz="400" dirty="0">
                    <a:latin typeface="Arial" pitchFamily="34" charset="0"/>
                    <a:cs typeface="Arial" pitchFamily="34" charset="0"/>
                  </a:rPr>
                  <a:t>gedächtnis</a:t>
                </a:r>
              </a:p>
            </p:txBody>
          </p:sp>
          <p:sp>
            <p:nvSpPr>
              <p:cNvPr id="70" name="Rechteck 1"/>
              <p:cNvSpPr/>
              <p:nvPr/>
            </p:nvSpPr>
            <p:spPr>
              <a:xfrm>
                <a:off x="2771775" y="4778375"/>
                <a:ext cx="287338" cy="215900"/>
              </a:xfrm>
              <a:prstGeom prst="rect">
                <a:avLst/>
              </a:prstGeom>
              <a:solidFill>
                <a:srgbClr val="E5EB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400">
                  <a:solidFill>
                    <a:srgbClr val="DCDCD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Rechteck 20"/>
              <p:cNvSpPr/>
              <p:nvPr/>
            </p:nvSpPr>
            <p:spPr>
              <a:xfrm>
                <a:off x="3683000" y="2328863"/>
                <a:ext cx="287338" cy="241300"/>
              </a:xfrm>
              <a:prstGeom prst="rect">
                <a:avLst/>
              </a:prstGeom>
              <a:solidFill>
                <a:srgbClr val="E5EB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400">
                  <a:solidFill>
                    <a:srgbClr val="DCDCD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Rechteck 21"/>
              <p:cNvSpPr/>
              <p:nvPr/>
            </p:nvSpPr>
            <p:spPr>
              <a:xfrm>
                <a:off x="2887663" y="2106613"/>
                <a:ext cx="288925" cy="242887"/>
              </a:xfrm>
              <a:prstGeom prst="rect">
                <a:avLst/>
              </a:prstGeom>
              <a:solidFill>
                <a:srgbClr val="E5EB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400">
                  <a:solidFill>
                    <a:srgbClr val="DCDCD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hteck 23"/>
              <p:cNvSpPr/>
              <p:nvPr/>
            </p:nvSpPr>
            <p:spPr>
              <a:xfrm>
                <a:off x="3314700" y="1863725"/>
                <a:ext cx="234950" cy="241300"/>
              </a:xfrm>
              <a:prstGeom prst="rect">
                <a:avLst/>
              </a:prstGeom>
              <a:solidFill>
                <a:srgbClr val="E5EB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e-DE" sz="400">
                  <a:solidFill>
                    <a:srgbClr val="DCDCD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-78837" y="4360897"/>
              <a:ext cx="1282435" cy="19339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00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Brodmann-Areale</a:t>
              </a:r>
              <a:endParaRPr lang="en-GB" sz="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-4996" y="3780348"/>
            <a:ext cx="1728192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de-DE" sz="800" b="1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THEORIE</a:t>
            </a:r>
            <a:endParaRPr lang="de-DE" sz="800" b="1" dirty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3084" y="5580112"/>
            <a:ext cx="982304" cy="792086"/>
            <a:chOff x="342492" y="1367904"/>
            <a:chExt cx="1975598" cy="1999780"/>
          </a:xfrm>
        </p:grpSpPr>
        <p:sp>
          <p:nvSpPr>
            <p:cNvPr id="79" name="Titel 1"/>
            <p:cNvSpPr txBox="1">
              <a:spLocks/>
            </p:cNvSpPr>
            <p:nvPr/>
          </p:nvSpPr>
          <p:spPr>
            <a:xfrm>
              <a:off x="342492" y="1367904"/>
              <a:ext cx="1975598" cy="90899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de-DE" sz="8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Gänsehaut-</a:t>
              </a:r>
              <a:br>
                <a:rPr lang="de-DE" sz="8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de-DE" sz="8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„feeling“</a:t>
              </a:r>
              <a:br>
                <a:rPr lang="de-DE" sz="8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de-DE" sz="8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in der Musik</a:t>
              </a:r>
            </a:p>
          </p:txBody>
        </p:sp>
        <p:pic>
          <p:nvPicPr>
            <p:cNvPr id="80" name="Bild 2"/>
            <p:cNvPicPr>
              <a:picLocks noChangeAspect="1" noChangeArrowheads="1"/>
            </p:cNvPicPr>
            <p:nvPr/>
          </p:nvPicPr>
          <p:blipFill>
            <a:blip r:embed="rId11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050" y="2186035"/>
              <a:ext cx="1637952" cy="11816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1" name="Rechteck 5"/>
            <p:cNvSpPr/>
            <p:nvPr/>
          </p:nvSpPr>
          <p:spPr>
            <a:xfrm>
              <a:off x="485775" y="3185887"/>
              <a:ext cx="1716344" cy="1285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8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4" name="Textfeld 1"/>
          <p:cNvSpPr txBox="1">
            <a:spLocks noChangeArrowheads="1"/>
          </p:cNvSpPr>
          <p:nvPr/>
        </p:nvSpPr>
        <p:spPr bwMode="auto">
          <a:xfrm>
            <a:off x="49546" y="5252010"/>
            <a:ext cx="14030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de-DE" sz="500" b="1" dirty="0">
                <a:latin typeface="Arial" pitchFamily="34" charset="0"/>
                <a:cs typeface="Arial" pitchFamily="34" charset="0"/>
              </a:rPr>
              <a:t>Limbisches System: </a:t>
            </a:r>
            <a:r>
              <a:rPr lang="de-DE" sz="5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/>
            <a:r>
              <a:rPr lang="de-DE" sz="5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de-DE" sz="500" b="1" dirty="0">
                <a:latin typeface="Arial" pitchFamily="34" charset="0"/>
                <a:cs typeface="Arial" pitchFamily="34" charset="0"/>
              </a:rPr>
              <a:t>Emotionen</a:t>
            </a:r>
          </a:p>
          <a:p>
            <a:pPr eaLnBrk="1" hangingPunct="1"/>
            <a:r>
              <a:rPr lang="de-DE" sz="5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de-DE" sz="500" b="1" dirty="0">
                <a:latin typeface="Arial" pitchFamily="34" charset="0"/>
                <a:cs typeface="Arial" pitchFamily="34" charset="0"/>
              </a:rPr>
              <a:t>Riechen</a:t>
            </a:r>
            <a:br>
              <a:rPr lang="de-DE" sz="500" b="1" dirty="0">
                <a:latin typeface="Arial" pitchFamily="34" charset="0"/>
                <a:cs typeface="Arial" pitchFamily="34" charset="0"/>
              </a:rPr>
            </a:br>
            <a:r>
              <a:rPr lang="de-DE" sz="500" b="1" dirty="0" smtClean="0">
                <a:latin typeface="Arial" pitchFamily="34" charset="0"/>
                <a:cs typeface="Arial" pitchFamily="34" charset="0"/>
              </a:rPr>
              <a:t>- autobiographisches Gedächtnis</a:t>
            </a:r>
            <a:endParaRPr lang="de-DE" sz="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itel 1"/>
          <p:cNvSpPr txBox="1">
            <a:spLocks/>
          </p:cNvSpPr>
          <p:nvPr/>
        </p:nvSpPr>
        <p:spPr bwMode="auto">
          <a:xfrm>
            <a:off x="4808" y="6228184"/>
            <a:ext cx="1558830" cy="46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de-DE" sz="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Gänsehaut beim Musikhören ist von einer </a:t>
            </a:r>
            <a:r>
              <a:rPr lang="de-DE" sz="5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Aktivierung des Belohnungssystems </a:t>
            </a:r>
            <a:r>
              <a:rPr lang="de-DE" sz="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 limbischen System begleitet und verursacht ähnliche Aktivierungen wie Sex oder Kokain.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00398" y="7363469"/>
            <a:ext cx="15636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400" dirty="0">
                <a:latin typeface="Arial" pitchFamily="34" charset="0"/>
                <a:cs typeface="Arial" pitchFamily="34" charset="0"/>
              </a:rPr>
              <a:t>Blood and  </a:t>
            </a:r>
            <a:r>
              <a:rPr lang="de-DE" sz="400" dirty="0" smtClean="0">
                <a:latin typeface="Arial" pitchFamily="34" charset="0"/>
                <a:cs typeface="Arial" pitchFamily="34" charset="0"/>
              </a:rPr>
              <a:t>Zatorre: Intensely pleasurable responses to music correlate with activity in brain regions implicated in reward and emotion, PNAS, 2001</a:t>
            </a:r>
          </a:p>
          <a:p>
            <a:pPr algn="just"/>
            <a:endParaRPr lang="de-DE" sz="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400" dirty="0" smtClean="0">
                <a:latin typeface="Arial" pitchFamily="34" charset="0"/>
                <a:cs typeface="Arial" pitchFamily="34" charset="0"/>
              </a:rPr>
              <a:t>Blood, Zatorre, Bermudez, Evans: Emotional responses to pleasant and unpleasant music correlate with activity in paralimbic brain regions. Nat Neurosci., 1999</a:t>
            </a:r>
          </a:p>
          <a:p>
            <a:pPr algn="just"/>
            <a:endParaRPr lang="en-GB" sz="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400" dirty="0" smtClean="0">
                <a:latin typeface="Arial" pitchFamily="34" charset="0"/>
                <a:cs typeface="Arial" pitchFamily="34" charset="0"/>
              </a:rPr>
              <a:t>HEGI: </a:t>
            </a:r>
            <a:r>
              <a:rPr lang="de-DE" sz="400" dirty="0">
                <a:latin typeface="Arial" pitchFamily="34" charset="0"/>
                <a:cs typeface="Arial" pitchFamily="34" charset="0"/>
              </a:rPr>
              <a:t>Improvisation und Musiktherapie. Möglichkeiten und Wirkung von freier Musik. Zeitpunkt Musik Reichert Verlag Wiesbaden 2010.</a:t>
            </a:r>
            <a:r>
              <a:rPr lang="de-DE" sz="400" b="1" dirty="0">
                <a:latin typeface="Arial" pitchFamily="34" charset="0"/>
                <a:cs typeface="Arial" pitchFamily="34" charset="0"/>
              </a:rPr>
              <a:t>   </a:t>
            </a:r>
            <a:endParaRPr lang="de-DE" sz="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de-DE" sz="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400" dirty="0">
                <a:latin typeface="Arial" pitchFamily="34" charset="0"/>
                <a:cs typeface="Arial" pitchFamily="34" charset="0"/>
              </a:rPr>
              <a:t>MEHRWALD, J.: Heilung durch Trommeln. In: Paracelsus Magazin - online (2009) Heft 02. </a:t>
            </a:r>
            <a:r>
              <a:rPr lang="de-DE" sz="400" dirty="0" smtClean="0">
                <a:latin typeface="Arial" pitchFamily="34" charset="0"/>
                <a:cs typeface="Arial" pitchFamily="34" charset="0"/>
              </a:rPr>
              <a:t>Online </a:t>
            </a:r>
            <a:endParaRPr lang="en-GB" sz="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de-DE" sz="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400" dirty="0" smtClean="0">
                <a:latin typeface="Arial" pitchFamily="34" charset="0"/>
                <a:cs typeface="Arial" pitchFamily="34" charset="0"/>
              </a:rPr>
              <a:t>METZENHIN,S</a:t>
            </a:r>
            <a:r>
              <a:rPr lang="de-DE" sz="400" dirty="0">
                <a:latin typeface="Arial" pitchFamily="34" charset="0"/>
                <a:cs typeface="Arial" pitchFamily="34" charset="0"/>
              </a:rPr>
              <a:t>./ TISCHHAUSER, K.: Auswirkungen des Sporttreibens auf das Selbstkonzept und psychisches Wohlbefinden. Schriftenreihe der Gesellschaft für </a:t>
            </a:r>
            <a:r>
              <a:rPr lang="de-DE" sz="400" dirty="0" smtClean="0">
                <a:latin typeface="Arial" pitchFamily="34" charset="0"/>
                <a:cs typeface="Arial" pitchFamily="34" charset="0"/>
              </a:rPr>
              <a:t>Sportwissenschaften, </a:t>
            </a:r>
            <a:r>
              <a:rPr lang="de-DE" sz="400" dirty="0">
                <a:latin typeface="Arial" pitchFamily="34" charset="0"/>
                <a:cs typeface="Arial" pitchFamily="34" charset="0"/>
              </a:rPr>
              <a:t>ETH Zürich.1996. Band 14</a:t>
            </a:r>
            <a:r>
              <a:rPr lang="de-DE" sz="400" dirty="0" smtClean="0">
                <a:latin typeface="Arial" pitchFamily="34" charset="0"/>
                <a:cs typeface="Arial" pitchFamily="34" charset="0"/>
              </a:rPr>
              <a:t>,</a:t>
            </a:r>
            <a:endParaRPr lang="en-GB" sz="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400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302" y="3961195"/>
            <a:ext cx="104745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500" b="1" dirty="0" smtClean="0">
                <a:latin typeface="Arial" pitchFamily="34" charset="0"/>
                <a:cs typeface="Arial" pitchFamily="34" charset="0"/>
              </a:rPr>
              <a:t>VERHALTEN</a:t>
            </a:r>
          </a:p>
          <a:p>
            <a:pPr algn="just"/>
            <a:endParaRPr lang="de-DE" sz="3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500" dirty="0" smtClean="0">
                <a:latin typeface="Arial" pitchFamily="34" charset="0"/>
                <a:cs typeface="Arial" pitchFamily="34" charset="0"/>
              </a:rPr>
              <a:t>Die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Verhaltensbeobachtung-en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(Einhalten von Regeln, erhöhte Konzentration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und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Ausdauer, verbesserte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Krea-tivität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)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zeigten im  Untersuch-ungsverlauf </a:t>
            </a:r>
            <a:r>
              <a:rPr lang="de-DE" sz="500" dirty="0">
                <a:latin typeface="Arial" pitchFamily="34" charset="0"/>
                <a:cs typeface="Arial" pitchFamily="34" charset="0"/>
              </a:rPr>
              <a:t>in der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Interven-tionsgruppe individuell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deutlich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bessere Ergebnisse 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500" dirty="0" smtClean="0">
                <a:latin typeface="Arial" pitchFamily="34" charset="0"/>
                <a:cs typeface="Arial" pitchFamily="34" charset="0"/>
              </a:rPr>
              <a:t>quali-tativ).  </a:t>
            </a:r>
            <a:endParaRPr lang="en-GB" sz="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69659" y="7308304"/>
            <a:ext cx="2010203" cy="132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500" b="1" dirty="0" smtClean="0">
                <a:latin typeface="Arial" pitchFamily="34" charset="0"/>
                <a:cs typeface="Arial" pitchFamily="34" charset="0"/>
              </a:rPr>
              <a:t>STATEMENTS</a:t>
            </a:r>
          </a:p>
          <a:p>
            <a:pPr algn="just"/>
            <a:endParaRPr lang="de-DE" sz="3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500" b="1" dirty="0" smtClean="0">
                <a:latin typeface="Arial" pitchFamily="34" charset="0"/>
                <a:cs typeface="Arial" pitchFamily="34" charset="0"/>
              </a:rPr>
              <a:t>Kinder</a:t>
            </a:r>
          </a:p>
          <a:p>
            <a:pPr algn="ctr">
              <a:lnSpc>
                <a:spcPct val="90000"/>
              </a:lnSpc>
            </a:pPr>
            <a:r>
              <a:rPr lang="de-DE" sz="400" dirty="0">
                <a:latin typeface="Arial" pitchFamily="34" charset="0"/>
                <a:cs typeface="Arial" pitchFamily="34" charset="0"/>
              </a:rPr>
              <a:t>„Das Trommeln ist voll gut!“</a:t>
            </a:r>
          </a:p>
          <a:p>
            <a:pPr algn="ctr">
              <a:lnSpc>
                <a:spcPct val="90000"/>
              </a:lnSpc>
            </a:pPr>
            <a:r>
              <a:rPr lang="de-DE" sz="400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de-DE" sz="400" dirty="0">
                <a:latin typeface="Arial" pitchFamily="34" charset="0"/>
                <a:cs typeface="Arial" pitchFamily="34" charset="0"/>
              </a:rPr>
              <a:t>Noch wie viel Mal schlafen bis wir wieder trommeln?“</a:t>
            </a:r>
          </a:p>
          <a:p>
            <a:pPr algn="ctr">
              <a:lnSpc>
                <a:spcPct val="90000"/>
              </a:lnSpc>
            </a:pPr>
            <a:r>
              <a:rPr lang="de-DE" sz="400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de-DE" sz="400" dirty="0">
                <a:latin typeface="Arial" pitchFamily="34" charset="0"/>
                <a:cs typeface="Arial" pitchFamily="34" charset="0"/>
              </a:rPr>
              <a:t>Danke für diese schöne Trommel- Zeit!“</a:t>
            </a:r>
          </a:p>
          <a:p>
            <a:pPr algn="ctr">
              <a:lnSpc>
                <a:spcPct val="90000"/>
              </a:lnSpc>
            </a:pPr>
            <a:r>
              <a:rPr lang="de-DE" sz="400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de-DE" sz="400" dirty="0">
                <a:latin typeface="Arial" pitchFamily="34" charset="0"/>
                <a:cs typeface="Arial" pitchFamily="34" charset="0"/>
              </a:rPr>
              <a:t>Ich werde Schlagzeuger!“</a:t>
            </a:r>
          </a:p>
          <a:p>
            <a:pPr algn="just"/>
            <a:r>
              <a:rPr lang="de-DE" sz="500" b="1" dirty="0" smtClean="0">
                <a:latin typeface="Arial" pitchFamily="34" charset="0"/>
                <a:cs typeface="Arial" pitchFamily="34" charset="0"/>
              </a:rPr>
              <a:t>Eltern</a:t>
            </a:r>
          </a:p>
          <a:p>
            <a:pPr algn="ctr">
              <a:lnSpc>
                <a:spcPct val="90000"/>
              </a:lnSpc>
            </a:pPr>
            <a:r>
              <a:rPr lang="de-DE" sz="500" dirty="0">
                <a:latin typeface="Arial" pitchFamily="34" charset="0"/>
                <a:cs typeface="Arial" pitchFamily="34" charset="0"/>
              </a:rPr>
              <a:t>„</a:t>
            </a:r>
            <a:r>
              <a:rPr lang="de-DE" sz="400" dirty="0">
                <a:latin typeface="Arial" pitchFamily="34" charset="0"/>
                <a:cs typeface="Arial" pitchFamily="34" charset="0"/>
              </a:rPr>
              <a:t>Unser Kind erzählt begeistert vom Trommeln.“</a:t>
            </a:r>
          </a:p>
          <a:p>
            <a:pPr algn="ctr">
              <a:lnSpc>
                <a:spcPct val="90000"/>
              </a:lnSpc>
            </a:pPr>
            <a:r>
              <a:rPr lang="de-DE" sz="400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de-DE" sz="400" dirty="0">
                <a:latin typeface="Arial" pitchFamily="34" charset="0"/>
                <a:cs typeface="Arial" pitchFamily="34" charset="0"/>
              </a:rPr>
              <a:t>Wo können wir einen Ball und Sticks kaufen?“</a:t>
            </a:r>
          </a:p>
          <a:p>
            <a:pPr algn="ctr">
              <a:lnSpc>
                <a:spcPct val="90000"/>
              </a:lnSpc>
            </a:pPr>
            <a:r>
              <a:rPr lang="de-DE" sz="400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de-DE" sz="400" dirty="0">
                <a:latin typeface="Arial" pitchFamily="34" charset="0"/>
                <a:cs typeface="Arial" pitchFamily="34" charset="0"/>
              </a:rPr>
              <a:t>Mein Sohn hatte Tränen in den Augen, als ich ihm sagte, dass er nur noch einmal zum Trommeln geht.“</a:t>
            </a:r>
          </a:p>
          <a:p>
            <a:pPr algn="ctr">
              <a:lnSpc>
                <a:spcPct val="90000"/>
              </a:lnSpc>
            </a:pPr>
            <a:r>
              <a:rPr lang="de-DE" sz="400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de-DE" sz="400" dirty="0">
                <a:latin typeface="Arial" pitchFamily="34" charset="0"/>
                <a:cs typeface="Arial" pitchFamily="34" charset="0"/>
              </a:rPr>
              <a:t>Während der Trommelwochen unserer Jungen hatten wir kaum Stress und Streit zu Hause - das ist echt verrückt!“</a:t>
            </a:r>
          </a:p>
          <a:p>
            <a:pPr algn="just"/>
            <a:r>
              <a:rPr lang="de-DE" sz="500" b="1" dirty="0" smtClean="0">
                <a:latin typeface="Arial" pitchFamily="34" charset="0"/>
                <a:cs typeface="Arial" pitchFamily="34" charset="0"/>
              </a:rPr>
              <a:t>Lehrer</a:t>
            </a:r>
          </a:p>
          <a:p>
            <a:pPr algn="ctr"/>
            <a:r>
              <a:rPr lang="de-DE" sz="400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de-DE" sz="400" dirty="0">
                <a:latin typeface="Arial" pitchFamily="34" charset="0"/>
                <a:cs typeface="Arial" pitchFamily="34" charset="0"/>
              </a:rPr>
              <a:t>Seit ca. drei Wochen ist Ihr Sohn im Englischunterricht wesentlich konzentrierter, hat sich bei Ihnen etwas verändert?“</a:t>
            </a:r>
          </a:p>
          <a:p>
            <a:pPr algn="ctr"/>
            <a:r>
              <a:rPr lang="de-DE" sz="400" dirty="0" smtClean="0">
                <a:latin typeface="Arial" pitchFamily="34" charset="0"/>
                <a:cs typeface="Arial" pitchFamily="34" charset="0"/>
              </a:rPr>
              <a:t>Antwort </a:t>
            </a:r>
            <a:r>
              <a:rPr lang="de-DE" sz="400" dirty="0">
                <a:latin typeface="Arial" pitchFamily="34" charset="0"/>
                <a:cs typeface="Arial" pitchFamily="34" charset="0"/>
              </a:rPr>
              <a:t>der Mutter: „Er geht seit gut drei Wochen trommeln!“</a:t>
            </a:r>
          </a:p>
          <a:p>
            <a:pPr algn="ctr"/>
            <a:r>
              <a:rPr lang="de-DE" sz="400" dirty="0" smtClean="0">
                <a:latin typeface="Arial" pitchFamily="34" charset="0"/>
                <a:cs typeface="Arial" pitchFamily="34" charset="0"/>
              </a:rPr>
              <a:t>Diese </a:t>
            </a:r>
            <a:r>
              <a:rPr lang="de-DE" sz="400" dirty="0">
                <a:latin typeface="Arial" pitchFamily="34" charset="0"/>
                <a:cs typeface="Arial" pitchFamily="34" charset="0"/>
              </a:rPr>
              <a:t>Lehrerin will sich jetzt auch ausbilden lassen um mit den Kindern zu trommeln</a:t>
            </a:r>
            <a:r>
              <a:rPr lang="de-DE" sz="400" dirty="0" smtClean="0">
                <a:latin typeface="Arial" pitchFamily="34" charset="0"/>
                <a:cs typeface="Arial" pitchFamily="34" charset="0"/>
              </a:rPr>
              <a:t>!</a:t>
            </a:r>
            <a:endParaRPr lang="de-DE" sz="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itel 1"/>
          <p:cNvSpPr txBox="1">
            <a:spLocks/>
          </p:cNvSpPr>
          <p:nvPr/>
        </p:nvSpPr>
        <p:spPr bwMode="auto">
          <a:xfrm>
            <a:off x="-20538" y="8100392"/>
            <a:ext cx="155883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de-DE" sz="500" dirty="0" smtClean="0">
                <a:latin typeface="Arial" pitchFamily="34" charset="0"/>
                <a:cs typeface="Arial" pitchFamily="34" charset="0"/>
              </a:rPr>
              <a:t>Über diesen Mechanismus und die Effekte von Bewegung, könnten </a:t>
            </a:r>
            <a:r>
              <a:rPr lang="de-DE" sz="500" dirty="0" smtClean="0">
                <a:latin typeface="Calibri"/>
                <a:cs typeface="Calibri"/>
              </a:rPr>
              <a:t>theoretisch die Effekte potentiert werden und sich  ein neue Intervention für Kinder mit Entwicklungsverzögerungen bieten. </a:t>
            </a:r>
            <a:endParaRPr lang="de-DE" sz="5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" name="Bild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" y="6660232"/>
            <a:ext cx="1443030" cy="142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27620" y="8028384"/>
            <a:ext cx="831962" cy="153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400" dirty="0">
                <a:latin typeface="Arial" pitchFamily="34" charset="0"/>
                <a:cs typeface="Arial" pitchFamily="34" charset="0"/>
              </a:rPr>
              <a:t>Blood and  </a:t>
            </a:r>
            <a:r>
              <a:rPr lang="de-DE" sz="400" dirty="0" smtClean="0">
                <a:latin typeface="Arial" pitchFamily="34" charset="0"/>
                <a:cs typeface="Arial" pitchFamily="34" charset="0"/>
              </a:rPr>
              <a:t>Zatorre,  </a:t>
            </a:r>
            <a:r>
              <a:rPr lang="de-DE" sz="400" dirty="0">
                <a:latin typeface="Arial" pitchFamily="34" charset="0"/>
                <a:cs typeface="Arial" pitchFamily="34" charset="0"/>
              </a:rPr>
              <a:t>2001</a:t>
            </a:r>
          </a:p>
        </p:txBody>
      </p:sp>
      <p:pic>
        <p:nvPicPr>
          <p:cNvPr id="1026" name="Picture 2" descr="C:\Users\Peter\Desktop\Picture1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39" y="4860032"/>
            <a:ext cx="2016224" cy="134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eter\Desktop\Picture3.pn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351"/>
          <a:stretch/>
        </p:blipFill>
        <p:spPr bwMode="auto">
          <a:xfrm>
            <a:off x="1558237" y="6189013"/>
            <a:ext cx="2021625" cy="104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96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820</Words>
  <Application>Microsoft Office PowerPoint</Application>
  <PresentationFormat>On-screen Show (16:9)</PresentationFormat>
  <Paragraphs>106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</cp:lastModifiedBy>
  <cp:revision>44</cp:revision>
  <dcterms:created xsi:type="dcterms:W3CDTF">2012-09-11T11:29:33Z</dcterms:created>
  <dcterms:modified xsi:type="dcterms:W3CDTF">2012-09-18T09:22:19Z</dcterms:modified>
</cp:coreProperties>
</file>